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81" r:id="rId2"/>
    <p:sldId id="305" r:id="rId3"/>
    <p:sldId id="296" r:id="rId4"/>
    <p:sldId id="284" r:id="rId5"/>
    <p:sldId id="300" r:id="rId6"/>
    <p:sldId id="311" r:id="rId7"/>
    <p:sldId id="297" r:id="rId8"/>
    <p:sldId id="303" r:id="rId9"/>
    <p:sldId id="298" r:id="rId10"/>
    <p:sldId id="307" r:id="rId11"/>
    <p:sldId id="306" r:id="rId12"/>
    <p:sldId id="287" r:id="rId13"/>
    <p:sldId id="288" r:id="rId14"/>
    <p:sldId id="312" r:id="rId15"/>
    <p:sldId id="291" r:id="rId16"/>
    <p:sldId id="308" r:id="rId17"/>
    <p:sldId id="293" r:id="rId18"/>
    <p:sldId id="310" r:id="rId19"/>
    <p:sldId id="294" r:id="rId20"/>
    <p:sldId id="313" r:id="rId21"/>
    <p:sldId id="319" r:id="rId22"/>
    <p:sldId id="314" r:id="rId23"/>
    <p:sldId id="315" r:id="rId24"/>
    <p:sldId id="316" r:id="rId25"/>
    <p:sldId id="317" r:id="rId26"/>
    <p:sldId id="318" r:id="rId27"/>
    <p:sldId id="324" r:id="rId28"/>
    <p:sldId id="323" r:id="rId29"/>
    <p:sldId id="304" r:id="rId30"/>
  </p:sldIdLst>
  <p:sldSz cx="10691813" cy="7561263"/>
  <p:notesSz cx="7315200" cy="9601200"/>
  <p:defaultTextStyle>
    <a:defPPr>
      <a:defRPr lang="en-US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82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803" autoAdjust="0"/>
  </p:normalViewPr>
  <p:slideViewPr>
    <p:cSldViewPr>
      <p:cViewPr varScale="1">
        <p:scale>
          <a:sx n="59" d="100"/>
          <a:sy n="59" d="100"/>
        </p:scale>
        <p:origin x="1428" y="-18"/>
      </p:cViewPr>
      <p:guideLst>
        <p:guide orient="horz" pos="2160"/>
        <p:guide pos="2880"/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54"/>
    </p:cViewPr>
  </p:sorterViewPr>
  <p:notesViewPr>
    <p:cSldViewPr>
      <p:cViewPr varScale="1">
        <p:scale>
          <a:sx n="54" d="100"/>
          <a:sy n="54" d="100"/>
        </p:scale>
        <p:origin x="2784" y="4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5CBAC3D-EBEE-4820-8663-E793D90DB177}" type="datetimeFigureOut">
              <a:rPr lang="en-IN" smtClean="0"/>
              <a:pPr/>
              <a:t>09-09-2024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BE38153-F5C3-43E9-B1B3-6820974F76F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75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B566A5-67C5-4E3E-9C6E-79469278F95F}" type="datetimeFigureOut">
              <a:rPr lang="en-IN" smtClean="0"/>
              <a:pPr/>
              <a:t>09-09-2024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9FD433C-C65C-4D37-94B3-5A547A2C39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97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00724D2-3CE3-44B4-9C99-9A1FE6ECAF79}" type="slidenum">
              <a:rPr lang="en-US" sz="1300" b="0">
                <a:latin typeface="Times New Roman" pitchFamily="18" charset="0"/>
              </a:rPr>
              <a:pPr eaLnBrk="1" hangingPunct="1"/>
              <a:t>4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D401571-9F8D-4FE8-83E4-F33539635A9D}" type="slidenum">
              <a:rPr lang="en-US" sz="1300" b="0">
                <a:latin typeface="Times New Roman" pitchFamily="18" charset="0"/>
              </a:rPr>
              <a:pPr eaLnBrk="1" hangingPunct="1"/>
              <a:t>5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C5A0E83-60E3-49A0-B374-8A55EB480A06}" type="slidenum">
              <a:rPr lang="en-US" sz="1300" b="0">
                <a:latin typeface="Times New Roman" pitchFamily="18" charset="0"/>
              </a:rPr>
              <a:pPr eaLnBrk="1" hangingPunct="1"/>
              <a:t>12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3F466ED-B782-4A9A-B760-FE9DF28FF21C}" type="slidenum">
              <a:rPr lang="en-US" sz="1300" b="0">
                <a:latin typeface="Times New Roman" pitchFamily="18" charset="0"/>
              </a:rPr>
              <a:pPr eaLnBrk="1" hangingPunct="1"/>
              <a:t>13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4D9D0D1-2216-448D-9995-22C6C8C32C3E}" type="slidenum">
              <a:rPr lang="en-US" sz="1300" b="0">
                <a:latin typeface="Times New Roman" pitchFamily="18" charset="0"/>
              </a:rPr>
              <a:pPr eaLnBrk="1" hangingPunct="1"/>
              <a:t>15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0401B0F-66FC-4F08-8FB7-1853EAAA6042}" type="slidenum">
              <a:rPr lang="en-US" sz="1300" b="0">
                <a:latin typeface="Times New Roman" pitchFamily="18" charset="0"/>
              </a:rPr>
              <a:pPr eaLnBrk="1" hangingPunct="1"/>
              <a:t>17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89D3FD4-637E-42AA-A1B9-2E74AAD6129B}" type="slidenum">
              <a:rPr lang="en-US" sz="1300" b="0">
                <a:latin typeface="Times New Roman" pitchFamily="18" charset="0"/>
              </a:rPr>
              <a:pPr eaLnBrk="1" hangingPunct="1"/>
              <a:t>18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6707" y="721516"/>
            <a:ext cx="4841788" cy="3597514"/>
          </a:xfrm>
          <a:solidFill>
            <a:srgbClr val="FFFFFF"/>
          </a:solidFill>
          <a:ln w="12700" cap="flat"/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29" tIns="48665" rIns="97329" bIns="48665"/>
          <a:lstStyle/>
          <a:p>
            <a:pPr>
              <a:tabLst>
                <a:tab pos="244299" algn="l"/>
              </a:tabLst>
            </a:pPr>
            <a:r>
              <a:rPr lang="en-US"/>
              <a:t>Douglas McGregor said that managers hold one of two sets of assumptions about human nature: either Theory X or Theory Y. Seeing people as irresponsible and lazy, managers who follow </a:t>
            </a:r>
            <a:r>
              <a:rPr lang="en-US" i="1"/>
              <a:t>Theory X</a:t>
            </a:r>
            <a:r>
              <a:rPr lang="en-US"/>
              <a:t> assume the following:</a:t>
            </a:r>
          </a:p>
          <a:p>
            <a:pPr>
              <a:tabLst>
                <a:tab pos="244299" algn="l"/>
              </a:tabLst>
            </a:pPr>
            <a:r>
              <a:rPr lang="en-US"/>
              <a:t>1.	Employees inherently dislike work and will try to avoid it.</a:t>
            </a:r>
          </a:p>
          <a:p>
            <a:pPr>
              <a:tabLst>
                <a:tab pos="244299" algn="l"/>
              </a:tabLst>
            </a:pPr>
            <a:r>
              <a:rPr lang="en-US"/>
              <a:t>2.	Since employees dislike work, they must be coerced, controlled, or 		threatened to achieve goals.</a:t>
            </a:r>
          </a:p>
          <a:p>
            <a:pPr>
              <a:tabLst>
                <a:tab pos="244299" algn="l"/>
              </a:tabLst>
            </a:pPr>
            <a:r>
              <a:rPr lang="en-US"/>
              <a:t>3.	Employees avoid responsibilities and seek formal direction, if possible.</a:t>
            </a:r>
          </a:p>
          <a:p>
            <a:pPr>
              <a:tabLst>
                <a:tab pos="244299" algn="l"/>
              </a:tabLst>
            </a:pPr>
            <a:r>
              <a:rPr lang="en-US"/>
              <a:t>4.	Most workers place security above all other work-related factors and will 	display little ambition.</a:t>
            </a:r>
          </a:p>
          <a:p>
            <a:pPr>
              <a:tabLst>
                <a:tab pos="244299" algn="l"/>
              </a:tabLst>
            </a:pPr>
            <a:r>
              <a:rPr lang="en-US"/>
              <a:t>Since they see people as responsible and conscientious, managers who follow </a:t>
            </a:r>
            <a:r>
              <a:rPr lang="en-US" i="1"/>
              <a:t>Theory Y</a:t>
            </a:r>
            <a:r>
              <a:rPr lang="en-US"/>
              <a:t> assume the following:</a:t>
            </a:r>
          </a:p>
          <a:p>
            <a:pPr>
              <a:tabLst>
                <a:tab pos="244299" algn="l"/>
              </a:tabLst>
            </a:pPr>
            <a:r>
              <a:rPr lang="en-US"/>
              <a:t>1.	Employees can view work as being as natural as rest or play.</a:t>
            </a:r>
          </a:p>
          <a:p>
            <a:pPr>
              <a:tabLst>
                <a:tab pos="244299" algn="l"/>
              </a:tabLst>
            </a:pPr>
            <a:r>
              <a:rPr lang="en-US"/>
              <a:t>2.	When committed to their objectives, people will exercise self-direction and 	self-control</a:t>
            </a:r>
          </a:p>
          <a:p>
            <a:pPr>
              <a:tabLst>
                <a:tab pos="244299" algn="l"/>
              </a:tabLst>
            </a:pPr>
            <a:r>
              <a:rPr lang="en-US"/>
              <a:t>3.	The average person can learn to accept, even seek, responsibility. </a:t>
            </a:r>
          </a:p>
          <a:p>
            <a:pPr>
              <a:tabLst>
                <a:tab pos="244299" algn="l"/>
              </a:tabLst>
            </a:pPr>
            <a:r>
              <a:rPr lang="en-US"/>
              <a:t>4.	Many workers besides managers have innovative decision-making skills.  </a:t>
            </a:r>
          </a:p>
          <a:p>
            <a:pPr>
              <a:tabLst>
                <a:tab pos="244299" algn="l"/>
              </a:tabLst>
            </a:pPr>
            <a:r>
              <a:rPr lang="en-US"/>
              <a:t>No hard evidence confirms that either set of assumptions is universally true. It is more likely that the assumptions of Theory X or Theory Y may or may not be appropriate, depending on the situation at hand.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788493" indent="-303266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213066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698292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183519" indent="-242613" defTabSz="967083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668745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153971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639198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124424" indent="-242613" defTabSz="967083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8D4A367-0433-4537-9A56-D9BBE130AE53}" type="slidenum">
              <a:rPr lang="en-US" sz="1300" b="0">
                <a:latin typeface="Times New Roman" pitchFamily="18" charset="0"/>
              </a:rPr>
              <a:pPr eaLnBrk="1" hangingPunct="1"/>
              <a:t>19</a:t>
            </a:fld>
            <a:endParaRPr lang="en-US" sz="1300" b="0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ChangeArrowheads="1"/>
          </p:cNvSpPr>
          <p:nvPr userDrawn="1"/>
        </p:nvSpPr>
        <p:spPr bwMode="auto">
          <a:xfrm>
            <a:off x="0" y="6931158"/>
            <a:ext cx="10691813" cy="672112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356394" y="2211181"/>
            <a:ext cx="9979025" cy="293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296" tIns="52148" rIns="104296" bIns="521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Template for Preparing Presentation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Session 2</a:t>
            </a:r>
            <a:endParaRPr lang="en-US" sz="2700" b="0" i="0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2700" b="0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SASTRA University</a:t>
            </a:r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2791751" y="7043177"/>
            <a:ext cx="5078611" cy="5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7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  <p:extLst>
      <p:ext uri="{BB962C8B-B14F-4D97-AF65-F5344CB8AC3E}">
        <p14:creationId xmlns:p14="http://schemas.microsoft.com/office/powerpoint/2010/main" val="7987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97" y="1092183"/>
            <a:ext cx="10335419" cy="5838975"/>
          </a:xfrm>
        </p:spPr>
        <p:txBody>
          <a:bodyPr/>
          <a:lstStyle>
            <a:lvl1pPr>
              <a:lnSpc>
                <a:spcPts val="3600"/>
              </a:lnSpc>
              <a:spcBef>
                <a:spcPts val="0"/>
              </a:spcBef>
              <a:defRPr/>
            </a:lvl1pPr>
            <a:lvl2pPr>
              <a:lnSpc>
                <a:spcPts val="3600"/>
              </a:lnSpc>
              <a:spcBef>
                <a:spcPts val="0"/>
              </a:spcBef>
              <a:defRPr/>
            </a:lvl2pPr>
            <a:lvl3pPr>
              <a:lnSpc>
                <a:spcPts val="3600"/>
              </a:lnSpc>
              <a:spcBef>
                <a:spcPts val="0"/>
              </a:spcBef>
              <a:defRPr/>
            </a:lvl3pPr>
            <a:lvl4pPr>
              <a:lnSpc>
                <a:spcPts val="3600"/>
              </a:lnSpc>
              <a:spcBef>
                <a:spcPts val="0"/>
              </a:spcBef>
              <a:defRPr/>
            </a:lvl4pPr>
            <a:lvl5pPr>
              <a:lnSpc>
                <a:spcPts val="36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99412" y="7225205"/>
            <a:ext cx="1425575" cy="304053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887" y="130226"/>
            <a:ext cx="603641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3345" y="7225205"/>
            <a:ext cx="1521071" cy="273047"/>
          </a:xfrm>
        </p:spPr>
        <p:txBody>
          <a:bodyPr/>
          <a:lstStyle/>
          <a:p>
            <a:pPr>
              <a:defRPr/>
            </a:pPr>
            <a:fld id="{895465C8-0E71-406C-9EDF-6DC9EB482070}" type="datetime5">
              <a:rPr lang="en-IN" sz="1400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1748" y="1061161"/>
            <a:ext cx="5051250" cy="59960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435005" y="1054700"/>
            <a:ext cx="5051250" cy="6002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0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90985" y="7123690"/>
            <a:ext cx="3920331" cy="269545"/>
          </a:xfrm>
          <a:prstGeom prst="rect">
            <a:avLst/>
          </a:prstGeom>
          <a:ln/>
        </p:spPr>
        <p:txBody>
          <a:bodyPr lIns="104296" tIns="52148" rIns="104296" bIns="52148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2007 Prentice Hall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5913818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86" y="420070"/>
            <a:ext cx="9088041" cy="756126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90985" y="7123690"/>
            <a:ext cx="3920331" cy="269545"/>
          </a:xfrm>
          <a:prstGeom prst="rect">
            <a:avLst/>
          </a:prstGeom>
          <a:ln/>
        </p:spPr>
        <p:txBody>
          <a:bodyPr lIns="104296" tIns="52148" rIns="104296" bIns="52148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2007 Prentice Hall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529561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7144692"/>
            <a:ext cx="10691813" cy="462077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7" y="1050176"/>
            <a:ext cx="10335419" cy="58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auto">
          <a:xfrm>
            <a:off x="0" y="911213"/>
            <a:ext cx="10691813" cy="132386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550" y="7204203"/>
            <a:ext cx="1521071" cy="35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173934C-5A8E-4307-8577-739A068507F4}" type="datetime5">
              <a:rPr lang="en-IN" sz="1400" smtClean="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9-Sep-24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74311" y="7225206"/>
            <a:ext cx="2494756" cy="31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A66A362-4403-4718-B072-B01303837876}" type="slidenum">
              <a:rPr lang="en-US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028"/>
          <a:stretch/>
        </p:blipFill>
        <p:spPr bwMode="auto">
          <a:xfrm>
            <a:off x="0" y="83297"/>
            <a:ext cx="2834179" cy="80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2791751" y="7130629"/>
            <a:ext cx="5078611" cy="53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521482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1042965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564447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2085929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91112" indent="-391112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 sz="2700">
          <a:solidFill>
            <a:srgbClr val="000097"/>
          </a:solidFill>
          <a:latin typeface="+mn-lt"/>
        </a:defRPr>
      </a:lvl2pPr>
      <a:lvl3pPr marL="1303706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Wingdings" pitchFamily="2" charset="2"/>
        <a:buChar char="ü"/>
        <a:defRPr sz="2300">
          <a:solidFill>
            <a:schemeClr val="tx1"/>
          </a:solidFill>
          <a:latin typeface="+mn-lt"/>
        </a:defRPr>
      </a:lvl3pPr>
      <a:lvl4pPr marL="1825188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97"/>
          </a:solidFill>
          <a:latin typeface="+mn-lt"/>
        </a:defRPr>
      </a:lvl4pPr>
      <a:lvl5pPr marL="2346670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868153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6pPr>
      <a:lvl7pPr marL="3389635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7pPr>
      <a:lvl8pPr marL="3911117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8pPr>
      <a:lvl9pPr marL="4432600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nubijis/motivation-5083722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96D8-C2D3-4777-B48F-C78F8EAE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Topic: Motivation</a:t>
            </a: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Dr. C. Vijaya Banu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Professor , School of Management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SASTRA Deemed University, Thanjavur – 613 401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vijayabanu@mba.sastra.edu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78F1E-BCE3-4B91-B0B3-00747DFD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198" y="7225206"/>
            <a:ext cx="1446790" cy="304052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906A-E1B5-4D32-8332-A3EC40A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1266031"/>
            <a:ext cx="10222706" cy="5099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608044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961231"/>
            <a:ext cx="10058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75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/>
              <a:t>© 2007 Prentice Hall Inc. All rights reserved.</a:t>
            </a:r>
          </a:p>
        </p:txBody>
      </p:sp>
      <p:sp>
        <p:nvSpPr>
          <p:cNvPr id="3696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59906" y="427831"/>
            <a:ext cx="6802041" cy="756126"/>
          </a:xfrm>
          <a:solidFill>
            <a:srgbClr val="CC6600"/>
          </a:solidFill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Hierarchy of Needs Theory (Maslow)</a:t>
            </a:r>
          </a:p>
        </p:txBody>
      </p:sp>
      <p:sp>
        <p:nvSpPr>
          <p:cNvPr id="369668" name="Line 1028"/>
          <p:cNvSpPr>
            <a:spLocks noChangeShapeType="1"/>
          </p:cNvSpPr>
          <p:nvPr/>
        </p:nvSpPr>
        <p:spPr bwMode="auto">
          <a:xfrm>
            <a:off x="1069181" y="4956828"/>
            <a:ext cx="4098528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en-IN"/>
          </a:p>
        </p:txBody>
      </p:sp>
      <p:sp>
        <p:nvSpPr>
          <p:cNvPr id="6149" name="Text Box 1029"/>
          <p:cNvSpPr txBox="1">
            <a:spLocks noChangeArrowheads="1"/>
          </p:cNvSpPr>
          <p:nvPr/>
        </p:nvSpPr>
        <p:spPr bwMode="auto">
          <a:xfrm>
            <a:off x="1069180" y="1482498"/>
            <a:ext cx="8391525" cy="23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dirty="0"/>
              <a:t>Hierarchy of Needs Theory</a:t>
            </a:r>
          </a:p>
          <a:p>
            <a:pPr eaLnBrk="1" hangingPunct="1">
              <a:spcBef>
                <a:spcPct val="50000"/>
              </a:spcBef>
            </a:pPr>
            <a:r>
              <a:rPr lang="en-US" sz="2700" b="0" dirty="0">
                <a:latin typeface="Tahoma" pitchFamily="34" charset="0"/>
              </a:rPr>
              <a:t>There is a hierarchy of five </a:t>
            </a:r>
            <a:r>
              <a:rPr lang="en-US" sz="2700" dirty="0">
                <a:solidFill>
                  <a:srgbClr val="FF0000"/>
                </a:solidFill>
                <a:latin typeface="Tahoma" pitchFamily="34" charset="0"/>
              </a:rPr>
              <a:t>needs</a:t>
            </a:r>
            <a:r>
              <a:rPr lang="en-US" sz="2700" dirty="0">
                <a:solidFill>
                  <a:srgbClr val="FF0000"/>
                </a:solidFill>
                <a:latin typeface="Tahoma" pitchFamily="34" charset="0"/>
                <a:cs typeface="Arial" pitchFamily="34" charset="0"/>
              </a:rPr>
              <a:t>—physiological, safety, social, esteem, and self-actualization</a:t>
            </a:r>
            <a:r>
              <a:rPr lang="en-US" sz="2700" b="0" dirty="0">
                <a:latin typeface="Tahoma" pitchFamily="34" charset="0"/>
                <a:cs typeface="Arial" pitchFamily="34" charset="0"/>
              </a:rPr>
              <a:t>; as each need is substantially satisfied, the next need becomes dominant.</a:t>
            </a:r>
          </a:p>
        </p:txBody>
      </p:sp>
      <p:sp>
        <p:nvSpPr>
          <p:cNvPr id="6150" name="Text Box 1030"/>
          <p:cNvSpPr txBox="1">
            <a:spLocks noChangeArrowheads="1"/>
          </p:cNvSpPr>
          <p:nvPr/>
        </p:nvSpPr>
        <p:spPr bwMode="auto">
          <a:xfrm>
            <a:off x="1069181" y="5292884"/>
            <a:ext cx="8998943" cy="1559559"/>
          </a:xfrm>
          <a:prstGeom prst="rect">
            <a:avLst/>
          </a:prstGeom>
          <a:solidFill>
            <a:srgbClr val="CCCC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04296" tIns="52148" rIns="104296" bIns="52148">
            <a:spAutoFit/>
          </a:bodyPr>
          <a:lstStyle>
            <a:lvl1pPr marL="342900" indent="-3429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2" eaLnBrk="1" hangingPunct="1">
              <a:spcBef>
                <a:spcPct val="50000"/>
              </a:spcBef>
            </a:pPr>
            <a:r>
              <a:rPr lang="en-US" sz="2700"/>
              <a:t>Self-Actualization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sz="2700" b="0">
                <a:latin typeface="Tahoma" pitchFamily="34" charset="0"/>
              </a:rPr>
              <a:t>The drive to become what one is capable of becoming.</a:t>
            </a:r>
          </a:p>
        </p:txBody>
      </p:sp>
    </p:spTree>
    <p:extLst>
      <p:ext uri="{BB962C8B-B14F-4D97-AF65-F5344CB8AC3E}">
        <p14:creationId xmlns:p14="http://schemas.microsoft.com/office/powerpoint/2010/main" val="203895125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title"/>
          </p:nvPr>
        </p:nvSpPr>
        <p:spPr>
          <a:xfrm>
            <a:off x="3395970" y="420070"/>
            <a:ext cx="6493957" cy="756126"/>
          </a:xfrm>
          <a:solidFill>
            <a:srgbClr val="CC660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Maslow’s Hierarchy of Needs</a:t>
            </a:r>
          </a:p>
        </p:txBody>
      </p:sp>
      <p:sp>
        <p:nvSpPr>
          <p:cNvPr id="7173" name="Text Box 9"/>
          <p:cNvSpPr txBox="1">
            <a:spLocks noChangeArrowheads="1"/>
          </p:cNvSpPr>
          <p:nvPr/>
        </p:nvSpPr>
        <p:spPr bwMode="auto">
          <a:xfrm>
            <a:off x="267295" y="1344224"/>
            <a:ext cx="4187627" cy="158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/>
              <a:t>Lower-Order Needs</a:t>
            </a:r>
            <a:br>
              <a:rPr lang="en-US" sz="2700"/>
            </a:br>
            <a:r>
              <a:rPr lang="en-US" sz="2300" b="0">
                <a:latin typeface="Tahoma" pitchFamily="34" charset="0"/>
              </a:rPr>
              <a:t>Needs that are satisfied externally; physiological </a:t>
            </a:r>
            <a:br>
              <a:rPr lang="en-US" sz="2300" b="0">
                <a:latin typeface="Tahoma" pitchFamily="34" charset="0"/>
              </a:rPr>
            </a:br>
            <a:r>
              <a:rPr lang="en-US" sz="2300" b="0">
                <a:latin typeface="Tahoma" pitchFamily="34" charset="0"/>
              </a:rPr>
              <a:t>and safety needs.</a:t>
            </a:r>
          </a:p>
        </p:txBody>
      </p:sp>
      <p:sp>
        <p:nvSpPr>
          <p:cNvPr id="7174" name="Text Box 10"/>
          <p:cNvSpPr txBox="1">
            <a:spLocks noChangeArrowheads="1"/>
          </p:cNvSpPr>
          <p:nvPr/>
        </p:nvSpPr>
        <p:spPr bwMode="auto">
          <a:xfrm>
            <a:off x="5969595" y="1344224"/>
            <a:ext cx="4365824" cy="19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2700" dirty="0"/>
              <a:t>Higher-Order Needs</a:t>
            </a:r>
            <a:br>
              <a:rPr lang="en-US" sz="2700" dirty="0"/>
            </a:br>
            <a:r>
              <a:rPr lang="en-US" sz="2300" b="0" dirty="0" err="1">
                <a:latin typeface="Tahoma" pitchFamily="34" charset="0"/>
              </a:rPr>
              <a:t>Needs</a:t>
            </a:r>
            <a:r>
              <a:rPr lang="en-US" sz="2300" b="0" dirty="0">
                <a:latin typeface="Tahoma" pitchFamily="34" charset="0"/>
              </a:rPr>
              <a:t> that are satisfied </a:t>
            </a:r>
            <a:br>
              <a:rPr lang="en-US" sz="2300" b="0" dirty="0">
                <a:latin typeface="Tahoma" pitchFamily="34" charset="0"/>
              </a:rPr>
            </a:br>
            <a:r>
              <a:rPr lang="en-US" sz="2300" b="0" dirty="0">
                <a:latin typeface="Tahoma" pitchFamily="34" charset="0"/>
              </a:rPr>
              <a:t>internally; social, esteem, </a:t>
            </a:r>
            <a:br>
              <a:rPr lang="en-US" sz="2300" b="0" dirty="0">
                <a:latin typeface="Tahoma" pitchFamily="34" charset="0"/>
              </a:rPr>
            </a:br>
            <a:r>
              <a:rPr lang="en-US" sz="2300" b="0" dirty="0">
                <a:latin typeface="Tahoma" pitchFamily="34" charset="0"/>
              </a:rPr>
              <a:t>and self-actualization</a:t>
            </a:r>
            <a:br>
              <a:rPr lang="en-US" sz="2300" b="0" dirty="0">
                <a:latin typeface="Tahoma" pitchFamily="34" charset="0"/>
              </a:rPr>
            </a:br>
            <a:r>
              <a:rPr lang="en-US" sz="2300" b="0" dirty="0">
                <a:latin typeface="Tahoma" pitchFamily="34" charset="0"/>
              </a:rPr>
              <a:t> needs.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23689" y="2436407"/>
            <a:ext cx="9000799" cy="4286467"/>
            <a:chOff x="288" y="576"/>
            <a:chExt cx="5185" cy="3313"/>
          </a:xfrm>
        </p:grpSpPr>
        <p:sp>
          <p:nvSpPr>
            <p:cNvPr id="7177" name="Freeform 13"/>
            <p:cNvSpPr>
              <a:spLocks/>
            </p:cNvSpPr>
            <p:nvPr/>
          </p:nvSpPr>
          <p:spPr bwMode="auto">
            <a:xfrm>
              <a:off x="288" y="3305"/>
              <a:ext cx="5185" cy="584"/>
            </a:xfrm>
            <a:custGeom>
              <a:avLst/>
              <a:gdLst>
                <a:gd name="T0" fmla="*/ 456 w 5185"/>
                <a:gd name="T1" fmla="*/ 0 h 584"/>
                <a:gd name="T2" fmla="*/ 4704 w 5185"/>
                <a:gd name="T3" fmla="*/ 0 h 584"/>
                <a:gd name="T4" fmla="*/ 5184 w 5185"/>
                <a:gd name="T5" fmla="*/ 583 h 584"/>
                <a:gd name="T6" fmla="*/ 0 w 5185"/>
                <a:gd name="T7" fmla="*/ 583 h 584"/>
                <a:gd name="T8" fmla="*/ 456 w 5185"/>
                <a:gd name="T9" fmla="*/ 0 h 5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85"/>
                <a:gd name="T16" fmla="*/ 0 h 584"/>
                <a:gd name="T17" fmla="*/ 5185 w 5185"/>
                <a:gd name="T18" fmla="*/ 584 h 5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85" h="584">
                  <a:moveTo>
                    <a:pt x="456" y="0"/>
                  </a:moveTo>
                  <a:lnTo>
                    <a:pt x="4704" y="0"/>
                  </a:lnTo>
                  <a:lnTo>
                    <a:pt x="5184" y="583"/>
                  </a:lnTo>
                  <a:lnTo>
                    <a:pt x="0" y="583"/>
                  </a:lnTo>
                  <a:lnTo>
                    <a:pt x="456" y="0"/>
                  </a:lnTo>
                </a:path>
              </a:pathLst>
            </a:custGeom>
            <a:gradFill rotWithShape="0">
              <a:gsLst>
                <a:gs pos="0">
                  <a:srgbClr val="4C004C"/>
                </a:gs>
                <a:gs pos="50000">
                  <a:srgbClr val="990099"/>
                </a:gs>
                <a:gs pos="100000">
                  <a:srgbClr val="4C004C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5C005C"/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0702" name="Freeform 14"/>
            <p:cNvSpPr>
              <a:spLocks/>
            </p:cNvSpPr>
            <p:nvPr/>
          </p:nvSpPr>
          <p:spPr bwMode="auto">
            <a:xfrm>
              <a:off x="829" y="2619"/>
              <a:ext cx="4096" cy="598"/>
            </a:xfrm>
            <a:custGeom>
              <a:avLst/>
              <a:gdLst/>
              <a:ahLst/>
              <a:cxnLst>
                <a:cxn ang="0">
                  <a:pos x="0" y="596"/>
                </a:cxn>
                <a:cxn ang="0">
                  <a:pos x="4095" y="596"/>
                </a:cxn>
                <a:cxn ang="0">
                  <a:pos x="3641" y="0"/>
                </a:cxn>
                <a:cxn ang="0">
                  <a:pos x="450" y="0"/>
                </a:cxn>
                <a:cxn ang="0">
                  <a:pos x="0" y="596"/>
                </a:cxn>
              </a:cxnLst>
              <a:rect l="0" t="0" r="r" b="b"/>
              <a:pathLst>
                <a:path w="4096" h="597">
                  <a:moveTo>
                    <a:pt x="0" y="596"/>
                  </a:moveTo>
                  <a:lnTo>
                    <a:pt x="4095" y="596"/>
                  </a:lnTo>
                  <a:lnTo>
                    <a:pt x="3641" y="0"/>
                  </a:lnTo>
                  <a:lnTo>
                    <a:pt x="450" y="0"/>
                  </a:lnTo>
                  <a:lnTo>
                    <a:pt x="0" y="596"/>
                  </a:lnTo>
                </a:path>
              </a:pathLst>
            </a:custGeom>
            <a:gradFill rotWithShape="0">
              <a:gsLst>
                <a:gs pos="0">
                  <a:schemeClr val="accent1">
                    <a:gamma/>
                    <a:shade val="4980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9804"/>
                    <a:invGamma/>
                  </a:scheme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370703" name="Freeform 15"/>
            <p:cNvSpPr>
              <a:spLocks/>
            </p:cNvSpPr>
            <p:nvPr/>
          </p:nvSpPr>
          <p:spPr bwMode="auto">
            <a:xfrm>
              <a:off x="1354" y="1945"/>
              <a:ext cx="3046" cy="582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3047" y="581"/>
                </a:cxn>
                <a:cxn ang="0">
                  <a:pos x="2585" y="0"/>
                </a:cxn>
                <a:cxn ang="0">
                  <a:pos x="454" y="0"/>
                </a:cxn>
                <a:cxn ang="0">
                  <a:pos x="0" y="581"/>
                </a:cxn>
              </a:cxnLst>
              <a:rect l="0" t="0" r="r" b="b"/>
              <a:pathLst>
                <a:path w="3048" h="582">
                  <a:moveTo>
                    <a:pt x="0" y="581"/>
                  </a:moveTo>
                  <a:lnTo>
                    <a:pt x="3047" y="581"/>
                  </a:lnTo>
                  <a:lnTo>
                    <a:pt x="2585" y="0"/>
                  </a:lnTo>
                  <a:lnTo>
                    <a:pt x="454" y="0"/>
                  </a:lnTo>
                  <a:lnTo>
                    <a:pt x="0" y="58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9804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9804"/>
                    <a:invGamma/>
                  </a:scheme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  <a:effectLst>
              <a:prstShdw prst="shdw17" dist="17961" dir="2700000">
                <a:schemeClr val="accent2">
                  <a:gamma/>
                  <a:shade val="60000"/>
                  <a:invGamma/>
                </a:schemeClr>
              </a:prstShdw>
            </a:effectLst>
          </p:spPr>
          <p:txBody>
            <a:bodyPr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7180" name="Freeform 16"/>
            <p:cNvSpPr>
              <a:spLocks/>
            </p:cNvSpPr>
            <p:nvPr/>
          </p:nvSpPr>
          <p:spPr bwMode="auto">
            <a:xfrm>
              <a:off x="1885" y="1256"/>
              <a:ext cx="1985" cy="591"/>
            </a:xfrm>
            <a:custGeom>
              <a:avLst/>
              <a:gdLst>
                <a:gd name="T0" fmla="*/ 0 w 1985"/>
                <a:gd name="T1" fmla="*/ 590 h 591"/>
                <a:gd name="T2" fmla="*/ 1984 w 1985"/>
                <a:gd name="T3" fmla="*/ 590 h 591"/>
                <a:gd name="T4" fmla="*/ 1524 w 1985"/>
                <a:gd name="T5" fmla="*/ 0 h 591"/>
                <a:gd name="T6" fmla="*/ 462 w 1985"/>
                <a:gd name="T7" fmla="*/ 0 h 591"/>
                <a:gd name="T8" fmla="*/ 0 w 1985"/>
                <a:gd name="T9" fmla="*/ 590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5"/>
                <a:gd name="T16" fmla="*/ 0 h 591"/>
                <a:gd name="T17" fmla="*/ 1985 w 1985"/>
                <a:gd name="T18" fmla="*/ 591 h 5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5" h="591">
                  <a:moveTo>
                    <a:pt x="0" y="590"/>
                  </a:moveTo>
                  <a:lnTo>
                    <a:pt x="1984" y="590"/>
                  </a:lnTo>
                  <a:lnTo>
                    <a:pt x="1524" y="0"/>
                  </a:lnTo>
                  <a:lnTo>
                    <a:pt x="462" y="0"/>
                  </a:lnTo>
                  <a:lnTo>
                    <a:pt x="0" y="590"/>
                  </a:lnTo>
                </a:path>
              </a:pathLst>
            </a:custGeom>
            <a:gradFill rotWithShape="0">
              <a:gsLst>
                <a:gs pos="0">
                  <a:srgbClr val="7F0000"/>
                </a:gs>
                <a:gs pos="50000">
                  <a:srgbClr val="FF0000"/>
                </a:gs>
                <a:gs pos="100000">
                  <a:srgbClr val="7F0000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990000"/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1" name="Freeform 17"/>
            <p:cNvSpPr>
              <a:spLocks/>
            </p:cNvSpPr>
            <p:nvPr/>
          </p:nvSpPr>
          <p:spPr bwMode="auto">
            <a:xfrm>
              <a:off x="2415" y="576"/>
              <a:ext cx="918" cy="590"/>
            </a:xfrm>
            <a:custGeom>
              <a:avLst/>
              <a:gdLst>
                <a:gd name="T0" fmla="*/ 0 w 918"/>
                <a:gd name="T1" fmla="*/ 589 h 590"/>
                <a:gd name="T2" fmla="*/ 917 w 918"/>
                <a:gd name="T3" fmla="*/ 589 h 590"/>
                <a:gd name="T4" fmla="*/ 458 w 918"/>
                <a:gd name="T5" fmla="*/ 0 h 590"/>
                <a:gd name="T6" fmla="*/ 0 w 918"/>
                <a:gd name="T7" fmla="*/ 589 h 5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8"/>
                <a:gd name="T13" fmla="*/ 0 h 590"/>
                <a:gd name="T14" fmla="*/ 918 w 918"/>
                <a:gd name="T15" fmla="*/ 590 h 5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8" h="590">
                  <a:moveTo>
                    <a:pt x="0" y="589"/>
                  </a:moveTo>
                  <a:lnTo>
                    <a:pt x="917" y="589"/>
                  </a:lnTo>
                  <a:lnTo>
                    <a:pt x="458" y="0"/>
                  </a:lnTo>
                  <a:lnTo>
                    <a:pt x="0" y="589"/>
                  </a:lnTo>
                </a:path>
              </a:pathLst>
            </a:custGeom>
            <a:gradFill rotWithShape="0">
              <a:gsLst>
                <a:gs pos="0">
                  <a:srgbClr val="7F4C00"/>
                </a:gs>
                <a:gs pos="50000">
                  <a:srgbClr val="FF9900"/>
                </a:gs>
                <a:gs pos="100000">
                  <a:srgbClr val="7F4C00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995C00"/>
              </a:prstShdw>
            </a:effectLst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534591" y="2604435"/>
            <a:ext cx="9088041" cy="453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5021" tIns="52511" rIns="105021" bIns="52511"/>
          <a:lstStyle/>
          <a:p>
            <a:pPr marL="391112" indent="-391112"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Self</a:t>
            </a:r>
          </a:p>
          <a:p>
            <a:pPr marL="391112" indent="-391112" algn="ctr">
              <a:lnSpc>
                <a:spcPct val="1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Esteem</a:t>
            </a:r>
          </a:p>
          <a:p>
            <a:pPr marL="391112" indent="-391112" algn="ctr">
              <a:lnSpc>
                <a:spcPct val="20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Social</a:t>
            </a:r>
          </a:p>
          <a:p>
            <a:pPr marL="391112" indent="-391112" algn="ctr">
              <a:lnSpc>
                <a:spcPct val="20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Safety</a:t>
            </a:r>
          </a:p>
          <a:p>
            <a:pPr marL="391112" indent="-391112" algn="ctr">
              <a:lnSpc>
                <a:spcPct val="21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Physiological</a:t>
            </a:r>
          </a:p>
        </p:txBody>
      </p:sp>
    </p:spTree>
    <p:extLst>
      <p:ext uri="{BB962C8B-B14F-4D97-AF65-F5344CB8AC3E}">
        <p14:creationId xmlns:p14="http://schemas.microsoft.com/office/powerpoint/2010/main" val="80286287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7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37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7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7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7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06" grpId="0" build="p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Herzberg’s Two-Factor Theory</a:t>
            </a:r>
            <a:endParaRPr lang="en-IN" dirty="0"/>
          </a:p>
        </p:txBody>
      </p:sp>
      <p:sp>
        <p:nvSpPr>
          <p:cNvPr id="5" name="AutoShape 2" descr="Herzberg's Motivation Theory (Two Factor Theory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" y="961231"/>
            <a:ext cx="9601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4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17106" y="168028"/>
            <a:ext cx="6283723" cy="597757"/>
          </a:xfrm>
          <a:solidFill>
            <a:srgbClr val="CC660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Herzberg’s Two-Factor Theory</a:t>
            </a: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712788" y="924155"/>
            <a:ext cx="9177139" cy="109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3200" dirty="0"/>
              <a:t>Bottom Line: Satisfaction and Dissatisfaction are not Opposite Ends of the Same Thing! </a:t>
            </a:r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623689" y="3444576"/>
            <a:ext cx="5167710" cy="2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295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118445" y="2772463"/>
            <a:ext cx="4365824" cy="2100351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300" dirty="0"/>
              <a:t>Separate constructs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dirty="0"/>
              <a:t>Hygiene Factors---Extrinsic &amp; Related to </a:t>
            </a:r>
            <a:r>
              <a:rPr lang="en-US" sz="2300" i="1" dirty="0"/>
              <a:t>Dissatisfaction</a:t>
            </a:r>
          </a:p>
          <a:p>
            <a:pPr lvl="1" algn="r" eaLnBrk="1" hangingPunct="1">
              <a:lnSpc>
                <a:spcPct val="90000"/>
              </a:lnSpc>
            </a:pPr>
            <a:endParaRPr lang="en-US" sz="2300" dirty="0"/>
          </a:p>
          <a:p>
            <a:pPr lvl="1" algn="r" eaLnBrk="1" hangingPunct="1">
              <a:lnSpc>
                <a:spcPct val="90000"/>
              </a:lnSpc>
            </a:pPr>
            <a:r>
              <a:rPr lang="en-US" sz="2300" dirty="0"/>
              <a:t>Motivation Factors---Intrinsic and Related to </a:t>
            </a:r>
            <a:r>
              <a:rPr lang="en-US" sz="2300" i="1" dirty="0"/>
              <a:t>Satisfaction</a:t>
            </a:r>
          </a:p>
        </p:txBody>
      </p:sp>
      <p:sp>
        <p:nvSpPr>
          <p:cNvPr id="10247" name="Text Box 11"/>
          <p:cNvSpPr txBox="1">
            <a:spLocks noChangeArrowheads="1"/>
          </p:cNvSpPr>
          <p:nvPr/>
        </p:nvSpPr>
        <p:spPr bwMode="auto">
          <a:xfrm>
            <a:off x="980083" y="2436408"/>
            <a:ext cx="1692870" cy="2852220"/>
          </a:xfrm>
          <a:prstGeom prst="rect">
            <a:avLst/>
          </a:pr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100" dirty="0"/>
              <a:t>Hygiene </a:t>
            </a:r>
            <a:r>
              <a:rPr lang="en-US" sz="2100" u="sng" dirty="0"/>
              <a:t>Factors: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 dirty="0"/>
              <a:t>Salary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 dirty="0"/>
              <a:t>Work Conditions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 dirty="0"/>
              <a:t>Company Policies</a:t>
            </a:r>
          </a:p>
        </p:txBody>
      </p:sp>
      <p:sp>
        <p:nvSpPr>
          <p:cNvPr id="10248" name="Text Box 12"/>
          <p:cNvSpPr txBox="1">
            <a:spLocks noChangeArrowheads="1"/>
          </p:cNvSpPr>
          <p:nvPr/>
        </p:nvSpPr>
        <p:spPr bwMode="auto">
          <a:xfrm>
            <a:off x="8107958" y="2688450"/>
            <a:ext cx="2138363" cy="1882724"/>
          </a:xfrm>
          <a:prstGeom prst="rect">
            <a:avLst/>
          </a:pr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100" u="sng"/>
              <a:t>Motivators:</a:t>
            </a:r>
            <a:r>
              <a:rPr lang="en-US" sz="2100"/>
              <a:t>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/>
              <a:t>Achievement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/>
              <a:t>Responsibility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100"/>
              <a:t>Growth</a:t>
            </a:r>
          </a:p>
        </p:txBody>
      </p:sp>
      <p:sp>
        <p:nvSpPr>
          <p:cNvPr id="10249" name="Line 13"/>
          <p:cNvSpPr>
            <a:spLocks noChangeShapeType="1"/>
          </p:cNvSpPr>
          <p:nvPr/>
        </p:nvSpPr>
        <p:spPr bwMode="auto">
          <a:xfrm flipV="1">
            <a:off x="7127875" y="3864646"/>
            <a:ext cx="980083" cy="756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en-IN"/>
          </a:p>
        </p:txBody>
      </p:sp>
      <p:sp>
        <p:nvSpPr>
          <p:cNvPr id="10250" name="Line 14"/>
          <p:cNvSpPr>
            <a:spLocks noChangeShapeType="1"/>
          </p:cNvSpPr>
          <p:nvPr/>
        </p:nvSpPr>
        <p:spPr bwMode="auto">
          <a:xfrm flipH="1" flipV="1">
            <a:off x="2762052" y="3108519"/>
            <a:ext cx="1158280" cy="504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5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5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5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5" grpId="0" build="p" autoUpdateAnimBg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" y="1037431"/>
            <a:ext cx="10591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0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31306" y="123031"/>
            <a:ext cx="7860507" cy="1053165"/>
          </a:xfrm>
          <a:solidFill>
            <a:srgbClr val="CC660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en-US" sz="2700" dirty="0"/>
              <a:t>Contrasting Views of Satisfaction and Dissatisfaction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96" y="1596267"/>
            <a:ext cx="7350621" cy="504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17005"/>
      </p:ext>
    </p:extLst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grpSp>
        <p:nvGrpSpPr>
          <p:cNvPr id="9219" name="Group 3074"/>
          <p:cNvGrpSpPr>
            <a:grpSpLocks/>
          </p:cNvGrpSpPr>
          <p:nvPr/>
        </p:nvGrpSpPr>
        <p:grpSpPr bwMode="auto">
          <a:xfrm>
            <a:off x="356394" y="588098"/>
            <a:ext cx="9800829" cy="3024505"/>
            <a:chOff x="192" y="336"/>
            <a:chExt cx="5280" cy="1728"/>
          </a:xfrm>
        </p:grpSpPr>
        <p:sp>
          <p:nvSpPr>
            <p:cNvPr id="9228" name="Line 3075"/>
            <p:cNvSpPr>
              <a:spLocks noChangeShapeType="1"/>
            </p:cNvSpPr>
            <p:nvPr/>
          </p:nvSpPr>
          <p:spPr bwMode="auto">
            <a:xfrm>
              <a:off x="2306" y="1200"/>
              <a:ext cx="7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9844" name="Rectangle 3076"/>
            <p:cNvSpPr>
              <a:spLocks noChangeArrowheads="1"/>
            </p:cNvSpPr>
            <p:nvPr/>
          </p:nvSpPr>
          <p:spPr bwMode="auto">
            <a:xfrm>
              <a:off x="192" y="752"/>
              <a:ext cx="2304" cy="928"/>
            </a:xfrm>
            <a:prstGeom prst="rect">
              <a:avLst/>
            </a:prstGeom>
            <a:solidFill>
              <a:srgbClr val="CC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4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Theory X</a:t>
              </a:r>
            </a:p>
            <a:p>
              <a:pPr algn="ctr" eaLnBrk="0" hangingPunct="0">
                <a:defRPr/>
              </a:pPr>
              <a:r>
                <a:rPr lang="en-US" sz="2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Managers See Workers As…</a:t>
              </a:r>
            </a:p>
          </p:txBody>
        </p:sp>
        <p:sp>
          <p:nvSpPr>
            <p:cNvPr id="419845" name="Rectangle 3077"/>
            <p:cNvSpPr>
              <a:spLocks noChangeArrowheads="1"/>
            </p:cNvSpPr>
            <p:nvPr/>
          </p:nvSpPr>
          <p:spPr bwMode="auto">
            <a:xfrm>
              <a:off x="2736" y="960"/>
              <a:ext cx="2736" cy="480"/>
            </a:xfrm>
            <a:prstGeom prst="rect">
              <a:avLst/>
            </a:prstGeom>
            <a:solidFill>
              <a:srgbClr val="CC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Disliking Work</a:t>
              </a:r>
            </a:p>
          </p:txBody>
        </p:sp>
        <p:sp>
          <p:nvSpPr>
            <p:cNvPr id="419846" name="Rectangle 3078"/>
            <p:cNvSpPr>
              <a:spLocks noChangeArrowheads="1"/>
            </p:cNvSpPr>
            <p:nvPr/>
          </p:nvSpPr>
          <p:spPr bwMode="auto">
            <a:xfrm>
              <a:off x="2736" y="1584"/>
              <a:ext cx="2736" cy="480"/>
            </a:xfrm>
            <a:prstGeom prst="rect">
              <a:avLst/>
            </a:prstGeom>
            <a:solidFill>
              <a:srgbClr val="CC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Avoiding Responsibility</a:t>
              </a:r>
            </a:p>
          </p:txBody>
        </p:sp>
        <p:sp>
          <p:nvSpPr>
            <p:cNvPr id="419847" name="Rectangle 3079"/>
            <p:cNvSpPr>
              <a:spLocks noChangeArrowheads="1"/>
            </p:cNvSpPr>
            <p:nvPr/>
          </p:nvSpPr>
          <p:spPr bwMode="auto">
            <a:xfrm>
              <a:off x="2736" y="336"/>
              <a:ext cx="2724" cy="480"/>
            </a:xfrm>
            <a:prstGeom prst="rect">
              <a:avLst/>
            </a:prstGeom>
            <a:solidFill>
              <a:srgbClr val="CC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Having Little Ambition</a:t>
              </a:r>
            </a:p>
          </p:txBody>
        </p:sp>
        <p:sp>
          <p:nvSpPr>
            <p:cNvPr id="9233" name="Freeform 3080"/>
            <p:cNvSpPr>
              <a:spLocks/>
            </p:cNvSpPr>
            <p:nvPr/>
          </p:nvSpPr>
          <p:spPr bwMode="auto">
            <a:xfrm>
              <a:off x="1344" y="1680"/>
              <a:ext cx="1393" cy="145"/>
            </a:xfrm>
            <a:custGeom>
              <a:avLst/>
              <a:gdLst>
                <a:gd name="T0" fmla="*/ 0 w 1393"/>
                <a:gd name="T1" fmla="*/ 0 h 145"/>
                <a:gd name="T2" fmla="*/ 0 w 1393"/>
                <a:gd name="T3" fmla="*/ 144 h 145"/>
                <a:gd name="T4" fmla="*/ 1392 w 1393"/>
                <a:gd name="T5" fmla="*/ 144 h 145"/>
                <a:gd name="T6" fmla="*/ 0 60000 65536"/>
                <a:gd name="T7" fmla="*/ 0 60000 65536"/>
                <a:gd name="T8" fmla="*/ 0 60000 65536"/>
                <a:gd name="T9" fmla="*/ 0 w 1393"/>
                <a:gd name="T10" fmla="*/ 0 h 145"/>
                <a:gd name="T11" fmla="*/ 1393 w 1393"/>
                <a:gd name="T12" fmla="*/ 145 h 1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3" h="145">
                  <a:moveTo>
                    <a:pt x="0" y="0"/>
                  </a:moveTo>
                  <a:lnTo>
                    <a:pt x="0" y="144"/>
                  </a:lnTo>
                  <a:lnTo>
                    <a:pt x="1392" y="144"/>
                  </a:lnTo>
                </a:path>
              </a:pathLst>
            </a:custGeom>
            <a:solidFill>
              <a:srgbClr val="CC6600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234" name="Freeform 3081"/>
            <p:cNvSpPr>
              <a:spLocks/>
            </p:cNvSpPr>
            <p:nvPr/>
          </p:nvSpPr>
          <p:spPr bwMode="auto">
            <a:xfrm>
              <a:off x="1344" y="576"/>
              <a:ext cx="1393" cy="177"/>
            </a:xfrm>
            <a:custGeom>
              <a:avLst/>
              <a:gdLst>
                <a:gd name="T0" fmla="*/ 0 w 1393"/>
                <a:gd name="T1" fmla="*/ 176 h 177"/>
                <a:gd name="T2" fmla="*/ 0 w 1393"/>
                <a:gd name="T3" fmla="*/ 0 h 177"/>
                <a:gd name="T4" fmla="*/ 1392 w 1393"/>
                <a:gd name="T5" fmla="*/ 0 h 177"/>
                <a:gd name="T6" fmla="*/ 0 60000 65536"/>
                <a:gd name="T7" fmla="*/ 0 60000 65536"/>
                <a:gd name="T8" fmla="*/ 0 60000 65536"/>
                <a:gd name="T9" fmla="*/ 0 w 1393"/>
                <a:gd name="T10" fmla="*/ 0 h 177"/>
                <a:gd name="T11" fmla="*/ 1393 w 1393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3" h="177">
                  <a:moveTo>
                    <a:pt x="0" y="17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solidFill>
              <a:srgbClr val="CC6600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220" name="Group 3082"/>
          <p:cNvGrpSpPr>
            <a:grpSpLocks/>
          </p:cNvGrpSpPr>
          <p:nvPr/>
        </p:nvGrpSpPr>
        <p:grpSpPr bwMode="auto">
          <a:xfrm>
            <a:off x="356394" y="3780632"/>
            <a:ext cx="9800829" cy="3024505"/>
            <a:chOff x="192" y="2160"/>
            <a:chExt cx="5280" cy="1728"/>
          </a:xfrm>
        </p:grpSpPr>
        <p:sp>
          <p:nvSpPr>
            <p:cNvPr id="419851" name="Rectangle 3083"/>
            <p:cNvSpPr>
              <a:spLocks noChangeArrowheads="1"/>
            </p:cNvSpPr>
            <p:nvPr/>
          </p:nvSpPr>
          <p:spPr bwMode="auto">
            <a:xfrm>
              <a:off x="192" y="2592"/>
              <a:ext cx="2304" cy="862"/>
            </a:xfrm>
            <a:prstGeom prst="rect">
              <a:avLst/>
            </a:prstGeom>
            <a:solidFill>
              <a:srgbClr val="CC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endParaRPr lang="en-US" sz="4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algn="ctr" eaLnBrk="0" hangingPunct="0">
                <a:defRPr/>
              </a:pPr>
              <a:r>
                <a:rPr lang="en-US" sz="4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Theory Y</a:t>
              </a:r>
            </a:p>
            <a:p>
              <a:pPr algn="ctr" eaLnBrk="0" hangingPunct="0">
                <a:defRPr/>
              </a:pPr>
              <a:r>
                <a:rPr lang="en-US" sz="4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sz="23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Managers  See Workers As…</a:t>
              </a:r>
            </a:p>
            <a:p>
              <a:pPr algn="ctr" eaLnBrk="0" hangingPunct="0">
                <a:defRPr/>
              </a:pPr>
              <a:endParaRPr lang="en-US" sz="4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9852" name="Rectangle 3084"/>
            <p:cNvSpPr>
              <a:spLocks noChangeArrowheads="1"/>
            </p:cNvSpPr>
            <p:nvPr/>
          </p:nvSpPr>
          <p:spPr bwMode="auto">
            <a:xfrm>
              <a:off x="2736" y="2784"/>
              <a:ext cx="2736" cy="480"/>
            </a:xfrm>
            <a:prstGeom prst="rect">
              <a:avLst/>
            </a:prstGeom>
            <a:solidFill>
              <a:srgbClr val="CC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Enjoying Work</a:t>
              </a:r>
            </a:p>
          </p:txBody>
        </p:sp>
        <p:sp>
          <p:nvSpPr>
            <p:cNvPr id="419853" name="Rectangle 3085"/>
            <p:cNvSpPr>
              <a:spLocks noChangeArrowheads="1"/>
            </p:cNvSpPr>
            <p:nvPr/>
          </p:nvSpPr>
          <p:spPr bwMode="auto">
            <a:xfrm>
              <a:off x="2736" y="3408"/>
              <a:ext cx="2736" cy="480"/>
            </a:xfrm>
            <a:prstGeom prst="rect">
              <a:avLst/>
            </a:prstGeom>
            <a:solidFill>
              <a:srgbClr val="CC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Accepting Responsibility</a:t>
              </a:r>
            </a:p>
          </p:txBody>
        </p:sp>
        <p:sp>
          <p:nvSpPr>
            <p:cNvPr id="419854" name="Rectangle 3086"/>
            <p:cNvSpPr>
              <a:spLocks noChangeArrowheads="1"/>
            </p:cNvSpPr>
            <p:nvPr/>
          </p:nvSpPr>
          <p:spPr bwMode="auto">
            <a:xfrm>
              <a:off x="2736" y="2160"/>
              <a:ext cx="2724" cy="480"/>
            </a:xfrm>
            <a:prstGeom prst="rect">
              <a:avLst/>
            </a:prstGeom>
            <a:solidFill>
              <a:srgbClr val="CC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lang="en-US" sz="3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Self-Directed</a:t>
              </a:r>
            </a:p>
          </p:txBody>
        </p:sp>
        <p:sp>
          <p:nvSpPr>
            <p:cNvPr id="9225" name="Freeform 3087"/>
            <p:cNvSpPr>
              <a:spLocks/>
            </p:cNvSpPr>
            <p:nvPr/>
          </p:nvSpPr>
          <p:spPr bwMode="auto">
            <a:xfrm>
              <a:off x="1344" y="3454"/>
              <a:ext cx="1393" cy="195"/>
            </a:xfrm>
            <a:custGeom>
              <a:avLst/>
              <a:gdLst>
                <a:gd name="T0" fmla="*/ 0 w 1393"/>
                <a:gd name="T1" fmla="*/ 0 h 195"/>
                <a:gd name="T2" fmla="*/ 0 w 1393"/>
                <a:gd name="T3" fmla="*/ 194 h 195"/>
                <a:gd name="T4" fmla="*/ 1392 w 1393"/>
                <a:gd name="T5" fmla="*/ 194 h 195"/>
                <a:gd name="T6" fmla="*/ 0 60000 65536"/>
                <a:gd name="T7" fmla="*/ 0 60000 65536"/>
                <a:gd name="T8" fmla="*/ 0 60000 65536"/>
                <a:gd name="T9" fmla="*/ 0 w 1393"/>
                <a:gd name="T10" fmla="*/ 0 h 195"/>
                <a:gd name="T11" fmla="*/ 1393 w 1393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3" h="195">
                  <a:moveTo>
                    <a:pt x="0" y="0"/>
                  </a:moveTo>
                  <a:lnTo>
                    <a:pt x="0" y="194"/>
                  </a:lnTo>
                  <a:lnTo>
                    <a:pt x="1392" y="194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226" name="Freeform 3088"/>
            <p:cNvSpPr>
              <a:spLocks/>
            </p:cNvSpPr>
            <p:nvPr/>
          </p:nvSpPr>
          <p:spPr bwMode="auto">
            <a:xfrm>
              <a:off x="1344" y="2400"/>
              <a:ext cx="1393" cy="193"/>
            </a:xfrm>
            <a:custGeom>
              <a:avLst/>
              <a:gdLst>
                <a:gd name="T0" fmla="*/ 0 w 1393"/>
                <a:gd name="T1" fmla="*/ 192 h 193"/>
                <a:gd name="T2" fmla="*/ 0 w 1393"/>
                <a:gd name="T3" fmla="*/ 0 h 193"/>
                <a:gd name="T4" fmla="*/ 1392 w 1393"/>
                <a:gd name="T5" fmla="*/ 0 h 193"/>
                <a:gd name="T6" fmla="*/ 0 60000 65536"/>
                <a:gd name="T7" fmla="*/ 0 60000 65536"/>
                <a:gd name="T8" fmla="*/ 0 60000 65536"/>
                <a:gd name="T9" fmla="*/ 0 w 1393"/>
                <a:gd name="T10" fmla="*/ 0 h 193"/>
                <a:gd name="T11" fmla="*/ 1393 w 1393"/>
                <a:gd name="T12" fmla="*/ 193 h 1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3" h="193">
                  <a:moveTo>
                    <a:pt x="0" y="192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227" name="Freeform 3089"/>
            <p:cNvSpPr>
              <a:spLocks/>
            </p:cNvSpPr>
            <p:nvPr/>
          </p:nvSpPr>
          <p:spPr bwMode="auto">
            <a:xfrm>
              <a:off x="2496" y="3023"/>
              <a:ext cx="241" cy="2"/>
            </a:xfrm>
            <a:custGeom>
              <a:avLst/>
              <a:gdLst>
                <a:gd name="T0" fmla="*/ 0 w 241"/>
                <a:gd name="T1" fmla="*/ 0 h 2"/>
                <a:gd name="T2" fmla="*/ 240 w 241"/>
                <a:gd name="T3" fmla="*/ 1 h 2"/>
                <a:gd name="T4" fmla="*/ 0 60000 65536"/>
                <a:gd name="T5" fmla="*/ 0 60000 65536"/>
                <a:gd name="T6" fmla="*/ 0 w 241"/>
                <a:gd name="T7" fmla="*/ 0 h 2"/>
                <a:gd name="T8" fmla="*/ 241 w 241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1" h="2">
                  <a:moveTo>
                    <a:pt x="0" y="0"/>
                  </a:moveTo>
                  <a:lnTo>
                    <a:pt x="240" y="1"/>
                  </a:lnTo>
                </a:path>
              </a:pathLst>
            </a:custGeom>
            <a:solidFill>
              <a:srgbClr val="CC9900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2748593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831306" y="420070"/>
            <a:ext cx="7058621" cy="756126"/>
          </a:xfrm>
          <a:solidFill>
            <a:srgbClr val="CC6600"/>
          </a:solidFill>
        </p:spPr>
        <p:txBody>
          <a:bodyPr/>
          <a:lstStyle/>
          <a:p>
            <a:pPr algn="ctr" eaLnBrk="1" hangingPunct="1">
              <a:defRPr/>
            </a:pPr>
            <a:r>
              <a:rPr lang="en-US" sz="2400" dirty="0"/>
              <a:t>David McClelland’s Theory of Needs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1069181" y="3780632"/>
            <a:ext cx="4098528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en-IN"/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5613202" y="3780632"/>
            <a:ext cx="4098528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en-IN"/>
          </a:p>
        </p:txBody>
      </p:sp>
      <p:sp>
        <p:nvSpPr>
          <p:cNvPr id="13318" name="Text Box 10"/>
          <p:cNvSpPr txBox="1">
            <a:spLocks noChangeArrowheads="1"/>
          </p:cNvSpPr>
          <p:nvPr/>
        </p:nvSpPr>
        <p:spPr bwMode="auto">
          <a:xfrm>
            <a:off x="1069181" y="1512253"/>
            <a:ext cx="4276725" cy="175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/>
              <a:t>Need for Achievement</a:t>
            </a:r>
          </a:p>
          <a:p>
            <a:pPr eaLnBrk="1" hangingPunct="1">
              <a:spcBef>
                <a:spcPct val="50000"/>
              </a:spcBef>
            </a:pPr>
            <a:r>
              <a:rPr lang="en-US" sz="2300" b="0">
                <a:latin typeface="Tahoma" pitchFamily="34" charset="0"/>
              </a:rPr>
              <a:t>The drive to excel, to achieve in relation to a set of standards, to strive to succeed.</a:t>
            </a:r>
          </a:p>
        </p:txBody>
      </p:sp>
      <p:sp>
        <p:nvSpPr>
          <p:cNvPr id="13319" name="Text Box 11"/>
          <p:cNvSpPr txBox="1">
            <a:spLocks noChangeArrowheads="1"/>
          </p:cNvSpPr>
          <p:nvPr/>
        </p:nvSpPr>
        <p:spPr bwMode="auto">
          <a:xfrm>
            <a:off x="5613202" y="1512252"/>
            <a:ext cx="3474839" cy="175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/>
              <a:t>Need for Affiliation</a:t>
            </a:r>
          </a:p>
          <a:p>
            <a:pPr eaLnBrk="1" hangingPunct="1">
              <a:spcBef>
                <a:spcPct val="50000"/>
              </a:spcBef>
            </a:pPr>
            <a:r>
              <a:rPr lang="en-US" sz="2300" b="0">
                <a:latin typeface="Tahoma" pitchFamily="34" charset="0"/>
              </a:rPr>
              <a:t>The desire for friendly and close personal relationships.</a:t>
            </a:r>
          </a:p>
        </p:txBody>
      </p:sp>
      <p:sp>
        <p:nvSpPr>
          <p:cNvPr id="13320" name="Text Box 12"/>
          <p:cNvSpPr txBox="1">
            <a:spLocks noChangeArrowheads="1"/>
          </p:cNvSpPr>
          <p:nvPr/>
        </p:nvSpPr>
        <p:spPr bwMode="auto">
          <a:xfrm>
            <a:off x="1069181" y="4116688"/>
            <a:ext cx="4098528" cy="211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dirty="0"/>
              <a:t>Need for Power</a:t>
            </a:r>
          </a:p>
          <a:p>
            <a:pPr eaLnBrk="1" hangingPunct="1">
              <a:spcBef>
                <a:spcPct val="50000"/>
              </a:spcBef>
            </a:pPr>
            <a:r>
              <a:rPr lang="en-US" sz="2300" b="0" dirty="0">
                <a:latin typeface="Tahoma" pitchFamily="34" charset="0"/>
              </a:rPr>
              <a:t>The need to make others behave in a way that they would not have behaved otherwise.</a:t>
            </a:r>
          </a:p>
        </p:txBody>
      </p:sp>
      <p:sp>
        <p:nvSpPr>
          <p:cNvPr id="13321" name="Text Box 13"/>
          <p:cNvSpPr txBox="1">
            <a:spLocks noChangeArrowheads="1"/>
          </p:cNvSpPr>
          <p:nvPr/>
        </p:nvSpPr>
        <p:spPr bwMode="auto">
          <a:xfrm>
            <a:off x="5435005" y="4032673"/>
            <a:ext cx="4098528" cy="2598305"/>
          </a:xfrm>
          <a:prstGeom prst="rect">
            <a:avLst/>
          </a:pr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700"/>
              <a:t>Bottom Line:  Individuals have different levels of needs in each of these areas, and those levels will drive their behavior </a:t>
            </a:r>
          </a:p>
        </p:txBody>
      </p:sp>
    </p:spTree>
    <p:extLst>
      <p:ext uri="{BB962C8B-B14F-4D97-AF65-F5344CB8AC3E}">
        <p14:creationId xmlns:p14="http://schemas.microsoft.com/office/powerpoint/2010/main" val="1259115494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85031"/>
            <a:ext cx="10691813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9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2000" dirty="0"/>
              <a:t>The ERG Theory of Motivation is a simplified but more flexible version of Maslow's hierarchy of Needs. It proposes three needs that must all be satisfied in order for an individual to be motivated: existence, relatedness, and growth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94" y="961231"/>
            <a:ext cx="571500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306" y="3399631"/>
            <a:ext cx="4724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5465C8-0E71-406C-9EDF-6DC9EB482070}" type="datetime5">
              <a:rPr lang="en-IN" sz="1400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961231"/>
            <a:ext cx="9601200" cy="513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0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Expectancy Theory  (Vroom)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5465C8-0E71-406C-9EDF-6DC9EB482070}" type="datetime5">
              <a:rPr lang="en-IN" sz="1400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" y="1037431"/>
            <a:ext cx="10363200" cy="520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4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Equity theory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1037431"/>
            <a:ext cx="99821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0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 setting theory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1342231"/>
            <a:ext cx="9677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8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theory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3631"/>
            <a:ext cx="1041185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4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1037431"/>
            <a:ext cx="10515600" cy="505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5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143615"/>
            <a:ext cx="10058400" cy="583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9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" y="1113631"/>
            <a:ext cx="9220199" cy="479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2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https://www.slideshare.net/anubijis/motivation-50837224</a:t>
            </a:r>
            <a:endParaRPr lang="en-IN" dirty="0"/>
          </a:p>
          <a:p>
            <a:r>
              <a:rPr lang="en-IN"/>
              <a:t>https://www.slideshare.net/karpagam93/motivation-42894219</a:t>
            </a:r>
          </a:p>
        </p:txBody>
      </p:sp>
    </p:spTree>
    <p:extLst>
      <p:ext uri="{BB962C8B-B14F-4D97-AF65-F5344CB8AC3E}">
        <p14:creationId xmlns:p14="http://schemas.microsoft.com/office/powerpoint/2010/main" val="19745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 </a:t>
            </a:r>
            <a:r>
              <a:rPr lang="en-IN" sz="2000" dirty="0"/>
              <a:t>Human behaviour is controlled, directed and modified through certain motives. When person is hungry and is searching for food, or constructing a house, or mating, or learning new skills, we will always be able to trace a motive to guides is activities and behaviour to success or failure.</a:t>
            </a:r>
          </a:p>
          <a:p>
            <a:r>
              <a:rPr lang="en-IN" sz="2000" dirty="0">
                <a:solidFill>
                  <a:srgbClr val="FF0000"/>
                </a:solidFill>
              </a:rPr>
              <a:t>Need-</a:t>
            </a:r>
            <a:r>
              <a:rPr lang="en-IN" sz="2000" dirty="0"/>
              <a:t> Either physiological or psychological imbalance 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Drives</a:t>
            </a:r>
            <a:r>
              <a:rPr lang="en-IN" sz="2000" dirty="0"/>
              <a:t> •Set up to alleviate needs. •Action oriented •Providing an energizing thrust toward reaching an incentive •Ex: Hunger/thirst drive Incentive Anything that alleviate &amp; reduce a drive</a:t>
            </a:r>
          </a:p>
          <a:p>
            <a:r>
              <a:rPr lang="en-IN" sz="2000" dirty="0">
                <a:solidFill>
                  <a:srgbClr val="FF0000"/>
                </a:solidFill>
              </a:rPr>
              <a:t>Motive</a:t>
            </a:r>
            <a:r>
              <a:rPr lang="en-IN" sz="2000" dirty="0"/>
              <a:t> is a force that determine the activity of an individual. It energizes and direct his behaviour along this or that channels. When a motive is at work, it creates tension and this arouses the individuals towards an activity that will relieve the tension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781969" y="2016337"/>
            <a:ext cx="6949678" cy="193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/>
          <a:lstStyle/>
          <a:p>
            <a:pPr marL="391112" indent="-391112" algn="ctr">
              <a:spcBef>
                <a:spcPct val="20000"/>
              </a:spcBef>
              <a:buClr>
                <a:schemeClr val="tx1"/>
              </a:buClr>
            </a:pPr>
            <a:r>
              <a:rPr lang="en-US" sz="5000">
                <a:solidFill>
                  <a:srgbClr val="CC6600"/>
                </a:solidFill>
              </a:rPr>
              <a:t>Motivation Concepts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5" y="864619"/>
            <a:ext cx="10527507" cy="611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650814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1pPr>
            <a:lvl2pPr marL="847409" indent="-325926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2pPr>
            <a:lvl3pPr marL="1303706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3pPr>
            <a:lvl4pPr marL="1825188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4pPr>
            <a:lvl5pPr marL="2346670" indent="-260741" eaLnBrk="0" hangingPunct="0">
              <a:defRPr sz="1100" b="1">
                <a:solidFill>
                  <a:schemeClr val="tx1"/>
                </a:solidFill>
                <a:latin typeface="Arial" pitchFamily="34" charset="0"/>
              </a:defRPr>
            </a:lvl5pPr>
            <a:lvl6pPr marL="2868153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6pPr>
            <a:lvl7pPr marL="3389635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7pPr>
            <a:lvl8pPr marL="3911117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8pPr>
            <a:lvl9pPr marL="4432600" indent="-260741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© 2007 Prentice Hall Inc. All rights reserved.</a:t>
            </a:r>
          </a:p>
        </p:txBody>
      </p:sp>
      <p:sp>
        <p:nvSpPr>
          <p:cNvPr id="368643" name="Text Box 1027"/>
          <p:cNvSpPr txBox="1">
            <a:spLocks noChangeArrowheads="1"/>
          </p:cNvSpPr>
          <p:nvPr/>
        </p:nvSpPr>
        <p:spPr bwMode="blackWhite">
          <a:xfrm>
            <a:off x="2405658" y="3780632"/>
            <a:ext cx="7395171" cy="2688449"/>
          </a:xfrm>
          <a:prstGeom prst="rect">
            <a:avLst/>
          </a:prstGeom>
          <a:solidFill>
            <a:srgbClr val="CC66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35003" dir="2471156" algn="ctr" rotWithShape="0">
              <a:srgbClr val="DDDDDD"/>
            </a:outerShdw>
          </a:effectLst>
        </p:spPr>
        <p:txBody>
          <a:bodyPr wrap="none" lIns="208593" tIns="52148" rIns="104296" bIns="52148" anchor="ctr"/>
          <a:lstStyle/>
          <a:p>
            <a:pPr marL="521482" indent="-521482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700">
                <a:solidFill>
                  <a:srgbClr val="FFFFCC"/>
                </a:solidFill>
              </a:rPr>
              <a:t>Key Elements</a:t>
            </a:r>
          </a:p>
          <a:p>
            <a:pPr marL="521482" indent="-521482">
              <a:lnSpc>
                <a:spcPct val="9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700">
                <a:solidFill>
                  <a:schemeClr val="bg1"/>
                </a:solidFill>
              </a:rPr>
              <a:t>Intensity: how hard a person tries</a:t>
            </a:r>
          </a:p>
          <a:p>
            <a:pPr marL="521482" indent="-521482">
              <a:lnSpc>
                <a:spcPct val="9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700">
                <a:solidFill>
                  <a:schemeClr val="bg1"/>
                </a:solidFill>
              </a:rPr>
              <a:t>Direction: toward beneficial goal</a:t>
            </a:r>
          </a:p>
          <a:p>
            <a:pPr marL="521482" indent="-521482">
              <a:lnSpc>
                <a:spcPct val="9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700">
                <a:solidFill>
                  <a:schemeClr val="bg1"/>
                </a:solidFill>
              </a:rPr>
              <a:t>Persistence: how long a person tries</a:t>
            </a:r>
          </a:p>
        </p:txBody>
      </p:sp>
      <p:sp>
        <p:nvSpPr>
          <p:cNvPr id="5124" name="Text Box 1028"/>
          <p:cNvSpPr txBox="1">
            <a:spLocks noChangeArrowheads="1"/>
          </p:cNvSpPr>
          <p:nvPr/>
        </p:nvSpPr>
        <p:spPr bwMode="auto">
          <a:xfrm>
            <a:off x="980083" y="1447493"/>
            <a:ext cx="8375254" cy="19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/>
              <a:t>Motivation</a:t>
            </a:r>
          </a:p>
          <a:p>
            <a:pPr eaLnBrk="1" hangingPunct="1">
              <a:spcBef>
                <a:spcPct val="50000"/>
              </a:spcBef>
            </a:pPr>
            <a:r>
              <a:rPr lang="en-US" sz="2700" b="0">
                <a:latin typeface="Tahoma" pitchFamily="34" charset="0"/>
              </a:rPr>
              <a:t>The processes that account for an individual’s intensity, direction, and persistence of effort toward attaining a goal.</a:t>
            </a:r>
          </a:p>
        </p:txBody>
      </p:sp>
      <p:sp>
        <p:nvSpPr>
          <p:cNvPr id="368646" name="Rectangle 1030"/>
          <p:cNvSpPr>
            <a:spLocks noGrp="1" noChangeArrowheads="1"/>
          </p:cNvSpPr>
          <p:nvPr>
            <p:ph type="title"/>
          </p:nvPr>
        </p:nvSpPr>
        <p:spPr>
          <a:xfrm>
            <a:off x="4266208" y="427831"/>
            <a:ext cx="5534621" cy="756126"/>
          </a:xfrm>
          <a:solidFill>
            <a:srgbClr val="CC6600"/>
          </a:solidFill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What is Motivation?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57721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sz="2000" dirty="0"/>
              <a:t>Latin word -MOVERE’ – ‘To move’ -Motivation is a process that starts with a physiological or psychological deficiency or need that activates a behaviour or a drive that is aimed at a goal or incentive. (F.Luthens,1995)Motivation is the process of arousing the action, sustaining the activity in process and regulating the pattern of activity”.</a:t>
            </a:r>
          </a:p>
          <a:p>
            <a:r>
              <a:rPr lang="en-IN" sz="2000" dirty="0"/>
              <a:t>“Motivation refers to the states within a person or animal that drives behaviour toward some goals” –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1. Intrinsic Motivation </a:t>
            </a:r>
            <a:r>
              <a:rPr lang="en-IN" sz="2000" dirty="0"/>
              <a:t>-is a type of motivation in which an individual is being motivated by </a:t>
            </a:r>
            <a:r>
              <a:rPr lang="en-IN" sz="2000" b="1" dirty="0">
                <a:solidFill>
                  <a:srgbClr val="FF0000"/>
                </a:solidFill>
              </a:rPr>
              <a:t>internal desires. 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2. Extrinsic Motivation </a:t>
            </a:r>
            <a:r>
              <a:rPr lang="en-IN" sz="2000" dirty="0"/>
              <a:t>-, on the other hand, is a type of motivation in which an individual is being motivated by </a:t>
            </a:r>
            <a:r>
              <a:rPr lang="en-IN" sz="2000" b="1" dirty="0">
                <a:solidFill>
                  <a:srgbClr val="FF0000"/>
                </a:solidFill>
              </a:rPr>
              <a:t>external desires.</a:t>
            </a:r>
          </a:p>
        </p:txBody>
      </p:sp>
    </p:spTree>
    <p:extLst>
      <p:ext uri="{BB962C8B-B14F-4D97-AF65-F5344CB8AC3E}">
        <p14:creationId xmlns:p14="http://schemas.microsoft.com/office/powerpoint/2010/main" val="31568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1231"/>
            <a:ext cx="10691812" cy="585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2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9-Sep-24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" y="1266031"/>
            <a:ext cx="10663161" cy="5658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7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1423394"/>
            <a:ext cx="9525000" cy="563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202715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12834</TotalTime>
  <Words>1047</Words>
  <Application>Microsoft Office PowerPoint</Application>
  <PresentationFormat>Custom</PresentationFormat>
  <Paragraphs>140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Calibri</vt:lpstr>
      <vt:lpstr>French Script MT</vt:lpstr>
      <vt:lpstr>Tahoma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What is Motivation?  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Hierarchy of Needs Theory (Maslow)</vt:lpstr>
      <vt:lpstr>Maslow’s Hierarchy of Needs</vt:lpstr>
      <vt:lpstr>Herzberg’s Two-Factor Theory</vt:lpstr>
      <vt:lpstr>Herzberg’s Two-Factor Theory</vt:lpstr>
      <vt:lpstr>PowerPoint Presentation</vt:lpstr>
      <vt:lpstr>Contrasting Views of Satisfaction and Dissatisfaction</vt:lpstr>
      <vt:lpstr>PowerPoint Presentation</vt:lpstr>
      <vt:lpstr>David McClelland’s Theory of Needs</vt:lpstr>
      <vt:lpstr>ERG theory</vt:lpstr>
      <vt:lpstr>PowerPoint Presentation</vt:lpstr>
      <vt:lpstr>Expectancy Theory  (Vroom)</vt:lpstr>
      <vt:lpstr>Equity theory</vt:lpstr>
      <vt:lpstr>Goal setting theory</vt:lpstr>
      <vt:lpstr>Reinforcement theory 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Oxidation of Organic Compounds using Nanomaterial Based Technologies</dc:title>
  <dc:creator>Gautham Jegadeesan</dc:creator>
  <cp:lastModifiedBy>Vijayabanu C</cp:lastModifiedBy>
  <cp:revision>588</cp:revision>
  <dcterms:created xsi:type="dcterms:W3CDTF">2015-02-25T10:23:39Z</dcterms:created>
  <dcterms:modified xsi:type="dcterms:W3CDTF">2024-09-09T04:12:47Z</dcterms:modified>
</cp:coreProperties>
</file>